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5E91B-971A-437B-A84F-A63FB07AB727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83CEB-86CB-4FE5-A516-59D1380371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788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83CEB-86CB-4FE5-A516-59D1380371A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530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5D17B69-7A23-47FD-BFCF-E6CB6D400442}" type="datetime1">
              <a:rPr lang="ru-RU" smtClean="0"/>
              <a:t>25.06.2023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34B560-3742-4700-A4FE-4A2F5004DF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793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D1AD6-5A3C-40A1-A15A-49C825CF1415}" type="datetime1">
              <a:rPr lang="ru-RU" smtClean="0"/>
              <a:t>25.06.2023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32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070C607-B501-40CB-9486-1871B544D277}" type="datetime1">
              <a:rPr lang="ru-RU" smtClean="0"/>
              <a:t>25.06.2023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34B560-3742-4700-A4FE-4A2F5004DF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83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62B6-ABC9-46D0-8BBB-457921C25F0B}" type="datetime1">
              <a:rPr lang="ru-RU" smtClean="0"/>
              <a:t>25.06.2023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1534B560-3742-4700-A4FE-4A2F5004DF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97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EC48D39-E2FF-4885-BC78-03C038F741EC}" type="datetime1">
              <a:rPr lang="ru-RU" smtClean="0"/>
              <a:t>25.06.2023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34B560-3742-4700-A4FE-4A2F5004DF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71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2822-00A9-40BC-98C3-C446D82FB501}" type="datetime1">
              <a:rPr lang="ru-RU" smtClean="0"/>
              <a:t>25.06.2023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71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E417-298E-44EE-BA61-D4CCCC5F6C6D}" type="datetime1">
              <a:rPr lang="ru-RU" smtClean="0"/>
              <a:t>25.06.2023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931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B133F-D670-4FBC-9790-916903B9384F}" type="datetime1">
              <a:rPr lang="ru-RU" smtClean="0"/>
              <a:t>25.06.2023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436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BA64-34FD-4AE6-8E78-3513CF645F22}" type="datetime1">
              <a:rPr lang="ru-RU" smtClean="0"/>
              <a:t>25.06.2023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908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1DE4820-3568-4AEF-A933-616DF07D5909}" type="datetime1">
              <a:rPr lang="ru-RU" smtClean="0"/>
              <a:t>25.06.2023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34B560-3742-4700-A4FE-4A2F5004DF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067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D4CB-A863-4B2D-B1B3-0AE152899D44}" type="datetime1">
              <a:rPr lang="ru-RU" smtClean="0"/>
              <a:t>25.06.2023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748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E36BFF2-559C-40BF-9056-43381048A577}" type="datetime1">
              <a:rPr lang="ru-RU" smtClean="0"/>
              <a:t>25.06.2023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534B560-3742-4700-A4FE-4A2F5004DF55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53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F09AF4-0518-46B7-96C9-82657A8FF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419873"/>
            <a:ext cx="10993549" cy="823399"/>
          </a:xfrm>
        </p:spPr>
        <p:txBody>
          <a:bodyPr>
            <a:noAutofit/>
          </a:bodyPr>
          <a:lstStyle/>
          <a:p>
            <a:pPr algn="ctr"/>
            <a:r>
              <a:rPr lang="ru-RU" sz="1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Министерство образования Республики Башкортостан</a:t>
            </a:r>
            <a:br>
              <a:rPr lang="ru-RU" sz="1400" dirty="0">
                <a:latin typeface="Century Gothic" panose="020B0502020202020204" pitchFamily="34" charset="0"/>
                <a:cs typeface="Times New Roman" panose="02020603050405020304" pitchFamily="18" charset="0"/>
              </a:rPr>
            </a:br>
            <a:r>
              <a:rPr lang="ru-RU" sz="1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Государственное автономное профессиональное образовательное учреждение</a:t>
            </a:r>
            <a:br>
              <a:rPr lang="ru-RU" sz="1400" dirty="0">
                <a:latin typeface="Century Gothic" panose="020B0502020202020204" pitchFamily="34" charset="0"/>
                <a:cs typeface="Times New Roman" panose="02020603050405020304" pitchFamily="18" charset="0"/>
              </a:rPr>
            </a:br>
            <a:r>
              <a:rPr lang="ru-RU" sz="1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Уфимский колледж статистики, информатики и вычислительной техники</a:t>
            </a:r>
            <a:endParaRPr lang="ru-RU" sz="1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AE1EC3-5A31-4457-85A3-592886B9C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6808" y="1904140"/>
            <a:ext cx="8158384" cy="1292784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Разработка веб-приложения для аниме-форума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A4370F5C-0FB0-433C-B27B-032F9CC41734}"/>
              </a:ext>
            </a:extLst>
          </p:cNvPr>
          <p:cNvSpPr txBox="1">
            <a:spLocks/>
          </p:cNvSpPr>
          <p:nvPr/>
        </p:nvSpPr>
        <p:spPr>
          <a:xfrm>
            <a:off x="8351134" y="4120690"/>
            <a:ext cx="3473946" cy="2114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accent3">
                    <a:lumMod val="50000"/>
                  </a:schemeClr>
                </a:solidFill>
              </a:rPr>
              <a:t>Студент:</a:t>
            </a:r>
          </a:p>
          <a:p>
            <a:r>
              <a:rPr lang="ru-RU" sz="1800" dirty="0">
                <a:solidFill>
                  <a:schemeClr val="accent3">
                    <a:lumMod val="50000"/>
                  </a:schemeClr>
                </a:solidFill>
              </a:rPr>
              <a:t>Юнусов д. а.</a:t>
            </a:r>
          </a:p>
          <a:p>
            <a:r>
              <a:rPr lang="ru-RU" sz="1800" dirty="0">
                <a:solidFill>
                  <a:schemeClr val="accent3">
                    <a:lumMod val="50000"/>
                  </a:schemeClr>
                </a:solidFill>
              </a:rPr>
              <a:t>Группы: 19П-3</a:t>
            </a:r>
          </a:p>
          <a:p>
            <a:r>
              <a:rPr lang="ru-RU" sz="1800" dirty="0">
                <a:solidFill>
                  <a:schemeClr val="accent3">
                    <a:lumMod val="50000"/>
                  </a:schemeClr>
                </a:solidFill>
              </a:rPr>
              <a:t>Дипломный руководитель:</a:t>
            </a:r>
          </a:p>
          <a:p>
            <a:r>
              <a:rPr lang="ru-RU" sz="1800" dirty="0" err="1">
                <a:solidFill>
                  <a:schemeClr val="accent3">
                    <a:lumMod val="50000"/>
                  </a:schemeClr>
                </a:solidFill>
              </a:rPr>
              <a:t>Лахмуткина</a:t>
            </a:r>
            <a:r>
              <a:rPr lang="ru-RU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sz="1800" dirty="0" err="1">
                <a:solidFill>
                  <a:schemeClr val="accent3">
                    <a:lumMod val="50000"/>
                  </a:schemeClr>
                </a:solidFill>
              </a:rPr>
              <a:t>т.г</a:t>
            </a:r>
            <a:r>
              <a:rPr lang="ru-RU" sz="18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AF976-7B75-4584-892B-27364E3CFE6F}"/>
              </a:ext>
            </a:extLst>
          </p:cNvPr>
          <p:cNvSpPr txBox="1"/>
          <p:nvPr/>
        </p:nvSpPr>
        <p:spPr>
          <a:xfrm>
            <a:off x="160788" y="6428587"/>
            <a:ext cx="11870422" cy="429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altLang="en-US" sz="1800" dirty="0">
                <a:latin typeface="OPPOSans M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6A30B30-84CA-46E2-8532-31668F22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z="2400" smtClean="0">
                <a:solidFill>
                  <a:schemeClr val="accent2">
                    <a:lumMod val="50000"/>
                  </a:schemeClr>
                </a:solidFill>
              </a:rPr>
              <a:t>1</a:t>
            </a:fld>
            <a:endParaRPr lang="ru-RU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047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58FF78-67B3-4FF5-81E6-73A6E905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r>
              <a:rPr lang="ru-RU" sz="2800" dirty="0"/>
              <a:t>Авторизация и регистрация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24F1AB-2701-4D7A-8958-2C0B9E6415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3970" y="2316206"/>
            <a:ext cx="4112728" cy="37916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FB6BE4-76BD-4C6A-A034-59566C788A70}"/>
              </a:ext>
            </a:extLst>
          </p:cNvPr>
          <p:cNvPicPr/>
          <p:nvPr/>
        </p:nvPicPr>
        <p:blipFill rotWithShape="1">
          <a:blip r:embed="rId3"/>
          <a:srcRect l="11752" t="4520" r="12293" b="3879"/>
          <a:stretch/>
        </p:blipFill>
        <p:spPr bwMode="auto">
          <a:xfrm>
            <a:off x="6792686" y="2208028"/>
            <a:ext cx="2577737" cy="4426001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D22734-9B76-4D2B-98DD-F992C2F0AFFD}"/>
              </a:ext>
            </a:extLst>
          </p:cNvPr>
          <p:cNvSpPr txBox="1"/>
          <p:nvPr/>
        </p:nvSpPr>
        <p:spPr>
          <a:xfrm>
            <a:off x="2472094" y="1746362"/>
            <a:ext cx="231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2400" dirty="0">
                <a:latin typeface="+mj-lt"/>
                <a:ea typeface="+mj-ea"/>
                <a:cs typeface="Times New Roman" panose="02020603050405020304" pitchFamily="18" charset="0"/>
              </a:rPr>
              <a:t>Авторизация</a:t>
            </a:r>
            <a:endParaRPr lang="ru-RU" sz="18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F6A4A-59FA-4C8C-A553-0F01AB1BBE2F}"/>
              </a:ext>
            </a:extLst>
          </p:cNvPr>
          <p:cNvSpPr txBox="1"/>
          <p:nvPr/>
        </p:nvSpPr>
        <p:spPr>
          <a:xfrm>
            <a:off x="6792686" y="1746363"/>
            <a:ext cx="231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2400" dirty="0">
                <a:latin typeface="+mj-lt"/>
                <a:ea typeface="+mj-ea"/>
                <a:cs typeface="Times New Roman" panose="02020603050405020304" pitchFamily="18" charset="0"/>
              </a:rPr>
              <a:t>Регистрация</a:t>
            </a:r>
            <a:endParaRPr lang="ru-RU" sz="18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205D5D6-01A3-47CE-B4F6-CAB88E88D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z="2400" smtClean="0"/>
              <a:t>10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38084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0F9686-7538-45C1-A04C-0B3A0189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2301"/>
            <a:ext cx="11029616" cy="1013800"/>
          </a:xfrm>
        </p:spPr>
        <p:txBody>
          <a:bodyPr/>
          <a:lstStyle/>
          <a:p>
            <a:r>
              <a:rPr lang="ru-RU" dirty="0"/>
              <a:t>Главная страница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DC5456-88DC-4574-B933-EABD5CAC1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077" y="1973274"/>
            <a:ext cx="5737845" cy="4532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4AFD1D1-8B40-4320-9937-69C187801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z="2400" smtClean="0"/>
              <a:t>11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17334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253BB-A2F2-49FB-8C3B-7831B0C25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3151"/>
            <a:ext cx="11029616" cy="1013800"/>
          </a:xfrm>
        </p:spPr>
        <p:txBody>
          <a:bodyPr/>
          <a:lstStyle/>
          <a:p>
            <a:r>
              <a:rPr lang="ru-RU" dirty="0"/>
              <a:t>Страница аниме с информацией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9B278B-15CE-474D-AB95-6599D5906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956" y="2020743"/>
            <a:ext cx="5950088" cy="4616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1C18E48-04F6-48A7-B452-85C404C9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z="2400" smtClean="0"/>
              <a:t>12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50428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75CD4B-DC1E-4085-A3BB-1FA370CC3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r>
              <a:rPr lang="ru-RU" sz="2800" dirty="0"/>
              <a:t>Страница профиля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335E8D-4B3E-48E8-A609-7B5882195A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0195" y="2321378"/>
            <a:ext cx="6891610" cy="3896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7D2A7D6-4271-46F4-B25A-7F1661E6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8953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578A1-2063-40EF-A8A9-BA31E80E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r>
              <a:rPr lang="ru-RU" dirty="0"/>
              <a:t>Руководство модератора </a:t>
            </a:r>
            <a:r>
              <a:rPr lang="en-US" dirty="0" err="1"/>
              <a:t>animehub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1177B-E1DE-4F46-9AA7-EE6E235A6F4F}"/>
              </a:ext>
            </a:extLst>
          </p:cNvPr>
          <p:cNvSpPr txBox="1"/>
          <p:nvPr/>
        </p:nvSpPr>
        <p:spPr>
          <a:xfrm>
            <a:off x="581192" y="2926807"/>
            <a:ext cx="755261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ru-RU" sz="2800" dirty="0"/>
              <a:t>Цель руководства модератора заключается в расписании подробной инструкции и информации для модератора, чтобы он смог самостоятельно пользоваться программой и правильно ее эксплуатировал.</a:t>
            </a:r>
            <a:endParaRPr lang="en-US" sz="2800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6E5DF31-10A2-4575-819B-79EF866BF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187" y="2491567"/>
            <a:ext cx="3985341" cy="311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24D9984-E795-42E4-836E-26519F8C2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z="2400" smtClean="0"/>
              <a:t>14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21463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B549D-FF97-4090-9A64-8F7A7CEC9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r>
              <a:rPr lang="ru-RU" dirty="0"/>
              <a:t>Панель модератора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23F05-E401-4FCE-BF5E-5D161841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611890"/>
            <a:ext cx="10553700" cy="1895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1DB9B4A-F571-4BB1-97E8-725E49560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z="2400" smtClean="0"/>
              <a:t>15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46473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68164-2E38-471C-8A90-9EE414FE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r>
              <a:rPr lang="ru-RU" dirty="0"/>
              <a:t>Создание нового поста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3F96A6-8EEA-49A1-B520-B5AB089CA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788" y="2002971"/>
            <a:ext cx="2528423" cy="47256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EBBB571-2B1E-4E86-8667-A8601A35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z="2400" smtClean="0"/>
              <a:t>16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44614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5EBA7-60F6-4E60-B54C-09C99E1A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r>
              <a:rPr lang="ru-RU" dirty="0"/>
              <a:t>Кнопки удаления и редактирования на странице аниме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813419-A7FC-4E0C-ACE5-EE6D17B3C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136" y="3429000"/>
            <a:ext cx="7449728" cy="592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A205730-AD52-4476-9FB1-B66FEE26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z="2400" smtClean="0"/>
              <a:t>17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00663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1087C-25AF-48E0-80A0-259F66C1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75733"/>
            <a:ext cx="11029616" cy="1013800"/>
          </a:xfrm>
        </p:spPr>
        <p:txBody>
          <a:bodyPr/>
          <a:lstStyle/>
          <a:p>
            <a:r>
              <a:rPr lang="ru-RU" dirty="0"/>
              <a:t>Руководство администратора </a:t>
            </a:r>
            <a:r>
              <a:rPr lang="en-US" dirty="0" err="1"/>
              <a:t>animehub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DA57D-F4D3-4437-B3F8-B5BF5226D14B}"/>
              </a:ext>
            </a:extLst>
          </p:cNvPr>
          <p:cNvSpPr txBox="1"/>
          <p:nvPr/>
        </p:nvSpPr>
        <p:spPr>
          <a:xfrm>
            <a:off x="581192" y="2970351"/>
            <a:ext cx="763953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ru-RU" sz="2800" dirty="0"/>
              <a:t>Цель руководства администратора заключается в расписании подробной инструкции и информации для администратора, чтобы он смог самостоятельно пользоваться программой и правильно ее эксплуатировал.</a:t>
            </a:r>
            <a:endParaRPr lang="en-US" sz="2800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1EDB0E7-93CD-4D64-B30F-C9B53A76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598" y="2535111"/>
            <a:ext cx="3985341" cy="311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6E699D-088D-4784-8D6F-D7243F2AF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z="2400" smtClean="0"/>
              <a:t>18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81487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A46F8-5CE5-44A6-8627-8AF299D1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3150"/>
            <a:ext cx="11029616" cy="1013800"/>
          </a:xfrm>
        </p:spPr>
        <p:txBody>
          <a:bodyPr/>
          <a:lstStyle/>
          <a:p>
            <a:r>
              <a:rPr lang="ru-RU" dirty="0"/>
              <a:t>Панель администратора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4D6A64-C5F3-4566-AB86-D1110EEE0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2522900"/>
            <a:ext cx="9515475" cy="2752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2D8A97F-9120-49D0-BE6A-FCE79B049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z="240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84564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9F856-61D0-4221-B671-8A637C76C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r>
              <a:rPr lang="ru-RU" sz="2800" dirty="0"/>
              <a:t>цели дипломной работы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80299F-AC7D-4F74-971C-F640C11D3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601894" cy="3678303"/>
          </a:xfrm>
        </p:spPr>
        <p:txBody>
          <a:bodyPr/>
          <a:lstStyle/>
          <a:p>
            <a:r>
              <a:rPr lang="ru-RU" sz="2200" dirty="0"/>
              <a:t>Изучить и описать предметную область;</a:t>
            </a:r>
          </a:p>
          <a:p>
            <a:r>
              <a:rPr lang="ru-RU" sz="2200" dirty="0"/>
              <a:t>Продумать и разработать структуры базы данных;</a:t>
            </a:r>
          </a:p>
          <a:p>
            <a:r>
              <a:rPr lang="ru-RU" sz="2200" dirty="0"/>
              <a:t>Разработать приложение;</a:t>
            </a:r>
          </a:p>
          <a:p>
            <a:r>
              <a:rPr lang="ru-RU" sz="2200" dirty="0"/>
              <a:t>Выполнить тестирование программного продукта;</a:t>
            </a:r>
          </a:p>
          <a:p>
            <a:r>
              <a:rPr lang="ru-RU" sz="2200" dirty="0"/>
              <a:t>Написать руководство пользователя.</a:t>
            </a:r>
          </a:p>
          <a:p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A72D38-641D-4374-89FB-BFCEB7BCA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80496"/>
            <a:ext cx="6522720" cy="33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7FCB40-B012-4CE6-8D5E-4166D7784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z="2400" smtClean="0"/>
              <a:t>2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6359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D58900-EE68-422B-9660-4E9057F92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r>
              <a:rPr lang="ru-RU" sz="2800" dirty="0"/>
              <a:t>Экономический раздел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52C880-E6E7-4271-B80B-81867CB1A278}"/>
              </a:ext>
            </a:extLst>
          </p:cNvPr>
          <p:cNvSpPr txBox="1"/>
          <p:nvPr/>
        </p:nvSpPr>
        <p:spPr>
          <a:xfrm>
            <a:off x="581192" y="2114396"/>
            <a:ext cx="73348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Полные затраты на разработку программного продукта: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F277D-F900-42F2-A1C1-AD8EE80F3F31}"/>
              </a:ext>
            </a:extLst>
          </p:cNvPr>
          <p:cNvSpPr txBox="1"/>
          <p:nvPr/>
        </p:nvSpPr>
        <p:spPr>
          <a:xfrm>
            <a:off x="581192" y="3883074"/>
            <a:ext cx="79880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Цена предложения разработанного программного продукта: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A7BD0C-08E8-4E78-8BD2-50D061343C63}"/>
              </a:ext>
            </a:extLst>
          </p:cNvPr>
          <p:cNvSpPr txBox="1"/>
          <p:nvPr/>
        </p:nvSpPr>
        <p:spPr>
          <a:xfrm>
            <a:off x="581192" y="3136612"/>
            <a:ext cx="304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effectLst/>
                <a:latin typeface="+mj-lt"/>
                <a:ea typeface="Segoe UI Historic" panose="020B0502040204020203" pitchFamily="34" charset="0"/>
                <a:cs typeface="Segoe UI Historic" panose="020B0502040204020203" pitchFamily="34" charset="0"/>
              </a:rPr>
              <a:t>35579,16 рублей</a:t>
            </a:r>
            <a:endParaRPr lang="ru-RU" sz="3200" dirty="0">
              <a:latin typeface="+mj-lt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386293-FE72-44AE-9B8B-004CDE889D69}"/>
              </a:ext>
            </a:extLst>
          </p:cNvPr>
          <p:cNvSpPr txBox="1"/>
          <p:nvPr/>
        </p:nvSpPr>
        <p:spPr>
          <a:xfrm>
            <a:off x="581192" y="4960292"/>
            <a:ext cx="31286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effectLst/>
                <a:latin typeface="+mj-lt"/>
                <a:ea typeface="Times New Roman" panose="02020603050405020304" pitchFamily="18" charset="0"/>
              </a:rPr>
              <a:t>42837,51</a:t>
            </a:r>
            <a:r>
              <a:rPr lang="en-US" sz="32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ru-RU" sz="3200" dirty="0">
                <a:effectLst/>
                <a:latin typeface="+mj-lt"/>
                <a:ea typeface="Times New Roman" panose="02020603050405020304" pitchFamily="18" charset="0"/>
              </a:rPr>
              <a:t>рублей</a:t>
            </a:r>
            <a:endParaRPr lang="ru-RU" sz="3200" dirty="0">
              <a:latin typeface="+mj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C59C1D7-A2B6-4B83-8BCD-0D6ABFDAD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684" y="2280221"/>
            <a:ext cx="3625713" cy="320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4B225D9-990A-41FB-A5C9-616BB598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z="2400" smtClean="0"/>
              <a:t>20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1891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2C0924-5BCC-4FA1-B005-FF930774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972B4D-5DF5-4CF8-9371-82E9B1134079}"/>
              </a:ext>
            </a:extLst>
          </p:cNvPr>
          <p:cNvSpPr txBox="1"/>
          <p:nvPr/>
        </p:nvSpPr>
        <p:spPr>
          <a:xfrm>
            <a:off x="1280159" y="2198638"/>
            <a:ext cx="963168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/>
              <a:t>В результате выполнения дипломной работы было разработано веб-приложение для аниме-форума. В процессе выполнение была изучена и проанализирована предметная область, благодаря нормализации было создано точное представление о структуре данных, что ведет к уменьшению ошибок при выполнении операций над данными. При этом были закреплены навыки в области построения и обработки реляционной базы данных.</a:t>
            </a:r>
            <a:endParaRPr lang="en-US" sz="2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F580113-ADDF-490B-B408-3FC558E4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z="2400" smtClean="0"/>
              <a:t>21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9660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FD01EB5-7442-4479-B674-7CCD2E45A277}"/>
              </a:ext>
            </a:extLst>
          </p:cNvPr>
          <p:cNvSpPr/>
          <p:nvPr/>
        </p:nvSpPr>
        <p:spPr>
          <a:xfrm>
            <a:off x="2342605" y="2769326"/>
            <a:ext cx="7297783" cy="16720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05D87-0613-4374-93D5-6E15FD5CE00E}"/>
              </a:ext>
            </a:extLst>
          </p:cNvPr>
          <p:cNvSpPr txBox="1"/>
          <p:nvPr/>
        </p:nvSpPr>
        <p:spPr>
          <a:xfrm>
            <a:off x="3048000" y="325140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latin typeface="+mj-lt"/>
              </a:rPr>
              <a:t>СПАСИБО ЗА ВНИМАНИЕ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0245B0-AEDF-4911-8A3F-42ADAB066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z="2400" smtClean="0"/>
              <a:t>22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56619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DB831D-7BED-4B12-9A62-B1DAC864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r>
              <a:rPr lang="ru-RU" sz="2800" dirty="0"/>
              <a:t>Проектирование бизнес-процессов предметной области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4983C2-336F-45B1-B05B-44A83F868B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9183" y="1945320"/>
            <a:ext cx="6753634" cy="41419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58BDFD-5A9E-4211-899E-BBEFED442E28}"/>
              </a:ext>
            </a:extLst>
          </p:cNvPr>
          <p:cNvSpPr txBox="1"/>
          <p:nvPr/>
        </p:nvSpPr>
        <p:spPr>
          <a:xfrm>
            <a:off x="3153937" y="6196664"/>
            <a:ext cx="5884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ea typeface="Times New Roman" panose="02020603050405020304" pitchFamily="18" charset="0"/>
              </a:rPr>
              <a:t>Диаграмма вариантов использования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CB212D4-BCD1-408D-9F11-61E052CE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z="2400" smtClean="0"/>
              <a:t>3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1479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5455C-011E-457A-BBDF-5BD3128DF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2301"/>
            <a:ext cx="11029616" cy="1013800"/>
          </a:xfrm>
        </p:spPr>
        <p:txBody>
          <a:bodyPr/>
          <a:lstStyle/>
          <a:p>
            <a:r>
              <a:rPr lang="ru-RU" dirty="0"/>
              <a:t>Входная информация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11D7E8-254A-4D5C-BFDC-3D76CFC96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619100"/>
            <a:ext cx="6551131" cy="2402637"/>
          </a:xfrm>
        </p:spPr>
        <p:txBody>
          <a:bodyPr>
            <a:normAutofit/>
          </a:bodyPr>
          <a:lstStyle/>
          <a:p>
            <a:r>
              <a:rPr lang="ru-RU" sz="3200" dirty="0"/>
              <a:t>Информация о пользователях</a:t>
            </a:r>
          </a:p>
          <a:p>
            <a:r>
              <a:rPr lang="ru-RU" sz="3200" dirty="0"/>
              <a:t>Оценки</a:t>
            </a:r>
          </a:p>
          <a:p>
            <a:r>
              <a:rPr lang="ru-RU" sz="3200" dirty="0"/>
              <a:t>Отзывы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107A737-4123-4C91-BC9D-85D1E426D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772" y="2098790"/>
            <a:ext cx="4889035" cy="36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AE8B7-6C39-42C2-A3F8-BA5A2BA9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z="2400" smtClean="0"/>
              <a:t>4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38951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B811A-C6F0-4660-BEB9-F1277DE40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r>
              <a:rPr lang="ru-RU" sz="2800" dirty="0"/>
              <a:t>Описание выходной информации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0CA3D-468E-4DA7-BB0D-E8FB4A33E363}"/>
              </a:ext>
            </a:extLst>
          </p:cNvPr>
          <p:cNvSpPr txBox="1"/>
          <p:nvPr/>
        </p:nvSpPr>
        <p:spPr>
          <a:xfrm>
            <a:off x="3048000" y="177342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Статистика аниме-сериала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3BBA2E-B8BA-4CE0-A224-BFA4958902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1192" y="2453282"/>
            <a:ext cx="3741420" cy="2626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3A007A-4DCF-47C8-9B08-0E09C0CC1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70102" y="2669364"/>
            <a:ext cx="6740706" cy="21941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FCC2791-0A4C-4B2B-9D5D-0609FC2C2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z="2400" smtClean="0"/>
              <a:t>5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56566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19EBBD-A3FA-49ED-B173-B35AA46A1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r>
              <a:rPr lang="ru-RU" sz="2800" dirty="0"/>
              <a:t>Общие требования к программному продукту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E7445D-99C4-4C6F-84C9-18DFB407B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019" y="2201266"/>
            <a:ext cx="6696890" cy="367830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Интуитивно понятный интерфейс;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Оперативное получение и вывод информации;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Оптимизирования работа приложения;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Защита от несанкционированного доступа;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Пояснение ошибок, сделанных пользователем.</a:t>
            </a:r>
          </a:p>
          <a:p>
            <a:endParaRPr lang="ru-RU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1AB3E86-CB36-44E4-AED8-FD48BC0B8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909" y="2301757"/>
            <a:ext cx="4396899" cy="357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49877A-B777-4AA6-841E-39C40017B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z="2400" smtClean="0"/>
              <a:t>6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20885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047E1-7128-4041-9BA4-77625EAC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r>
              <a:rPr lang="ru-RU" sz="2800" dirty="0"/>
              <a:t>Описание структуры базы данных</a:t>
            </a:r>
            <a:endParaRPr lang="ru-RU" dirty="0"/>
          </a:p>
        </p:txBody>
      </p:sp>
      <p:pic>
        <p:nvPicPr>
          <p:cNvPr id="4" name="Picture 2" descr="https://raw.githubusercontent.com/linuxserver/docker-templates/master/linuxserver.io/img/mysql-workbench-icon.png">
            <a:extLst>
              <a:ext uri="{FF2B5EF4-FFF2-40B4-BE49-F238E27FC236}">
                <a16:creationId xmlns:a16="http://schemas.microsoft.com/office/drawing/2014/main" id="{FBB76F7F-31C4-4622-B564-D1FE875DB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194" y="1861457"/>
            <a:ext cx="1607384" cy="17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63C664-3E1C-47D6-9E60-C8D726A433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47383" y="1955075"/>
            <a:ext cx="4897234" cy="47069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B33AB0-7C34-4627-9E76-856106B0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z="2400" smtClean="0"/>
              <a:t>7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9107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CB85668-2E1C-46D6-8832-34AD55A2955A}"/>
              </a:ext>
            </a:extLst>
          </p:cNvPr>
          <p:cNvSpPr/>
          <p:nvPr/>
        </p:nvSpPr>
        <p:spPr>
          <a:xfrm>
            <a:off x="7342208" y="2299324"/>
            <a:ext cx="2338252" cy="376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22E53A-EDB8-404C-B7DE-5D19C8780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r>
              <a:rPr lang="ru-RU"/>
              <a:t>Средства разработки </a:t>
            </a:r>
            <a:r>
              <a:rPr lang="en-US" sz="2800" dirty="0" err="1"/>
              <a:t>animehub</a:t>
            </a: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6741976-7B23-48E8-8A48-DF0EC9C54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4" b="18911"/>
          <a:stretch/>
        </p:blipFill>
        <p:spPr bwMode="auto">
          <a:xfrm>
            <a:off x="1455021" y="2299324"/>
            <a:ext cx="2684029" cy="129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025968D-F86D-405B-94C5-B5C7693B8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19" y="3596055"/>
            <a:ext cx="2684029" cy="178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CF01967-10E9-4281-B845-11C27DBA9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17" y="5226083"/>
            <a:ext cx="2681955" cy="83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523257D-821D-4819-8E5F-88BE9D895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617" y="1904564"/>
            <a:ext cx="1897433" cy="189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raw.githubusercontent.com/linuxserver/docker-templates/master/linuxserver.io/img/mysql-workbench-icon.png">
            <a:extLst>
              <a:ext uri="{FF2B5EF4-FFF2-40B4-BE49-F238E27FC236}">
                <a16:creationId xmlns:a16="http://schemas.microsoft.com/office/drawing/2014/main" id="{04D05A1C-EB46-4744-ABDB-F99876AA4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851" y="3532326"/>
            <a:ext cx="892963" cy="92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0272F6BE-E031-420C-A208-79FEC20CE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357" y="4635108"/>
            <a:ext cx="1181949" cy="118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E53483-E658-460F-8ADE-F74D001D6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z="2400" smtClean="0"/>
              <a:t>8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35940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1CA96E-192A-407A-9D8A-00B1ECED9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r>
              <a:rPr lang="ru-RU" sz="2800" dirty="0"/>
              <a:t>Руководство пользователя </a:t>
            </a:r>
            <a:r>
              <a:rPr lang="en-US" sz="2800" dirty="0" err="1"/>
              <a:t>animehub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6C9295-7FB8-4D45-95B0-1DFD85F15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19537"/>
            <a:ext cx="6342122" cy="3392990"/>
          </a:xfrm>
        </p:spPr>
        <p:txBody>
          <a:bodyPr/>
          <a:lstStyle/>
          <a:p>
            <a:pPr marL="0" indent="0" algn="just">
              <a:buNone/>
            </a:pPr>
            <a:r>
              <a:rPr lang="ru-RU" sz="2400" dirty="0"/>
              <a:t>Цель руководства пользователя заключается в расписании подробной инструкции и информации для пользователя, чтобы он смог самостоятельно пользоваться программой и правильно ее эксплуатировал.</a:t>
            </a:r>
            <a:endParaRPr lang="en-US" sz="2400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052EF279-0BDE-4636-A6A9-1367B4982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467" y="2255941"/>
            <a:ext cx="3985341" cy="311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F8A68B-B7D7-4751-A3DB-336A4999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B560-3742-4700-A4FE-4A2F5004DF55}" type="slidenum">
              <a:rPr lang="ru-RU" sz="2400" smtClean="0"/>
              <a:t>9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99153056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Желтый и оранжевый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Дивиденд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Дивиденд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TM03457464[[fn=Дивиденд]]</Template>
  <TotalTime>135</TotalTime>
  <Words>336</Words>
  <Application>Microsoft Office PowerPoint</Application>
  <PresentationFormat>Широкоэкранный</PresentationFormat>
  <Paragraphs>77</Paragraphs>
  <Slides>22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Arial</vt:lpstr>
      <vt:lpstr>Calibri</vt:lpstr>
      <vt:lpstr>Century Gothic</vt:lpstr>
      <vt:lpstr>Corbel</vt:lpstr>
      <vt:lpstr>Gill Sans MT</vt:lpstr>
      <vt:lpstr>OPPOSans M</vt:lpstr>
      <vt:lpstr>Wingdings 2</vt:lpstr>
      <vt:lpstr>Дивиденд</vt:lpstr>
      <vt:lpstr>Министерство образования Республики Башкортостан Государственное автономное профессиональное образовательное учреждение Уфимский колледж статистики, информатики и вычислительной техники</vt:lpstr>
      <vt:lpstr>цели дипломной работы</vt:lpstr>
      <vt:lpstr>Проектирование бизнес-процессов предметной области</vt:lpstr>
      <vt:lpstr>Входная информация</vt:lpstr>
      <vt:lpstr>Описание выходной информации</vt:lpstr>
      <vt:lpstr>Общие требования к программному продукту</vt:lpstr>
      <vt:lpstr>Описание структуры базы данных</vt:lpstr>
      <vt:lpstr>Средства разработки animehub</vt:lpstr>
      <vt:lpstr>Руководство пользователя animehub</vt:lpstr>
      <vt:lpstr>Авторизация и регистрация</vt:lpstr>
      <vt:lpstr>Главная страница</vt:lpstr>
      <vt:lpstr>Страница аниме с информацией</vt:lpstr>
      <vt:lpstr>Страница профиля</vt:lpstr>
      <vt:lpstr>Руководство модератора animehub</vt:lpstr>
      <vt:lpstr>Панель модератора</vt:lpstr>
      <vt:lpstr>Создание нового поста</vt:lpstr>
      <vt:lpstr>Кнопки удаления и редактирования на странице аниме</vt:lpstr>
      <vt:lpstr>Руководство администратора animehub</vt:lpstr>
      <vt:lpstr>Панель администратора</vt:lpstr>
      <vt:lpstr>Экономический раздел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образования Республики Башкортостан Государственное автономное профессиональное образовательное учреждение Уфимский колледж статистики, информатики и вычислительной техники</dc:title>
  <dc:creator>Denis Yunusov</dc:creator>
  <cp:lastModifiedBy>Сажод Каюмов</cp:lastModifiedBy>
  <cp:revision>8</cp:revision>
  <dcterms:created xsi:type="dcterms:W3CDTF">2023-06-24T17:12:34Z</dcterms:created>
  <dcterms:modified xsi:type="dcterms:W3CDTF">2023-06-25T03:20:53Z</dcterms:modified>
</cp:coreProperties>
</file>